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1116" r:id="rId3"/>
    <p:sldId id="1110" r:id="rId4"/>
    <p:sldId id="1112" r:id="rId5"/>
    <p:sldId id="1117" r:id="rId6"/>
    <p:sldId id="1097" r:id="rId7"/>
    <p:sldId id="1098" r:id="rId8"/>
    <p:sldId id="1099" r:id="rId9"/>
    <p:sldId id="1100" r:id="rId10"/>
    <p:sldId id="1101" r:id="rId11"/>
    <p:sldId id="1102" r:id="rId12"/>
    <p:sldId id="1103" r:id="rId13"/>
    <p:sldId id="1108" r:id="rId14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65F"/>
    <a:srgbClr val="CC0000"/>
    <a:srgbClr val="C5C5C5"/>
    <a:srgbClr val="008000"/>
    <a:srgbClr val="FF6600"/>
    <a:srgbClr val="FF9933"/>
    <a:srgbClr val="9966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76" autoAdjust="0"/>
  </p:normalViewPr>
  <p:slideViewPr>
    <p:cSldViewPr>
      <p:cViewPr>
        <p:scale>
          <a:sx n="118" d="100"/>
          <a:sy n="118" d="100"/>
        </p:scale>
        <p:origin x="-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1D0871-ED62-4BC5-89A9-204250FAE58A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8371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5175"/>
            <a:ext cx="5121275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343" y="4862014"/>
            <a:ext cx="5202616" cy="46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91F989-08A1-4E6B-ADBF-0458EA9222C3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4866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E619-20FA-4F97-AA88-CC91927191AF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8214153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1BC8-43B8-41F2-8264-1A350F02BEF4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133022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5105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6842-A86F-4404-ABA9-04E200B4E69B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7440919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C0E8-D66C-4E3A-B05F-A98E0D58E04F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788095191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56847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28118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137244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21407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85862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390495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6789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4B2E-3230-4AFF-BB9F-076300884273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92453274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654440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037754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02673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5105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71911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57204974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149827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07344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9005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E9652-9E0F-41CF-93BD-D212611008A8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1728744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1899A-5468-4B0F-AAA3-9204E136A8B1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2369871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836E-D6CD-4DD1-8E98-1423EDB01665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524686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8454-68E1-47EA-9A1E-E2F97CE0A745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9417932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0F8A-A022-4C30-8DB5-61E987F48AFE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0735296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D0CD-4B41-4F6F-B2E1-AA753DD0396B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1013308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21D1-80EE-4EE5-BE57-44FDCAD5A7D9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9148053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6486525"/>
            <a:ext cx="6191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das Titelformat zu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Klicken Sie, um die Formate des Vorlagentextes zu bearbeiten</a:t>
            </a:r>
          </a:p>
          <a:p>
            <a:pPr lvl="1"/>
            <a:r>
              <a:rPr lang="de-CH" altLang="de-DE" smtClean="0"/>
              <a:t>Zweite Ebene</a:t>
            </a:r>
          </a:p>
          <a:p>
            <a:pPr lvl="2"/>
            <a:r>
              <a:rPr lang="de-CH" altLang="de-DE" smtClean="0"/>
              <a:t>Dritte Ebene</a:t>
            </a:r>
          </a:p>
          <a:p>
            <a:pPr lvl="3"/>
            <a:r>
              <a:rPr lang="de-CH" altLang="de-DE" smtClean="0"/>
              <a:t>Vierte Ebene</a:t>
            </a:r>
          </a:p>
          <a:p>
            <a:pPr lvl="4"/>
            <a:r>
              <a:rPr lang="de-CH" alt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600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08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0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F35EFF-9DAC-49D9-9FE0-CCE8E62378C0}" type="slidenum">
              <a:rPr lang="de-CH" altLang="de-DE"/>
              <a:pPr>
                <a:defRPr/>
              </a:pPr>
              <a:t>‹#›</a:t>
            </a:fld>
            <a:endParaRPr lang="de-CH" altLang="de-DE"/>
          </a:p>
        </p:txBody>
      </p:sp>
      <p:pic>
        <p:nvPicPr>
          <p:cNvPr id="1032" name="Picture 15" descr="jura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22250"/>
            <a:ext cx="11144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89875" y="6500813"/>
            <a:ext cx="6477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B565F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cap="small" dirty="0" smtClean="0"/>
              <a:t>Professional</a:t>
            </a:r>
            <a:br>
              <a:rPr lang="en-GB" sz="800" cap="small" dirty="0" smtClean="0"/>
            </a:br>
            <a:endParaRPr lang="en-GB" sz="800" cap="small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Vorlagentextes zu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pic>
        <p:nvPicPr>
          <p:cNvPr id="2052" name="Picture 15" descr="jura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54000"/>
            <a:ext cx="1317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B565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3141663"/>
            <a:ext cx="7772400" cy="57467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cap="small" dirty="0" smtClean="0"/>
              <a:t>JURA Coffee App</a:t>
            </a:r>
            <a:br>
              <a:rPr lang="de-DE" cap="small" dirty="0" smtClean="0"/>
            </a:br>
            <a:endParaRPr lang="de-DE" cap="small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3843338"/>
            <a:ext cx="828092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/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4B565F"/>
                </a:solidFill>
                <a:latin typeface="+mj-lt"/>
                <a:ea typeface="+mj-ea"/>
                <a:cs typeface="+mj-cs"/>
              </a:rPr>
              <a:t>Indywidualne specjały kawowe z Twojego </a:t>
            </a:r>
            <a:r>
              <a:rPr lang="pl-PL" sz="2000" dirty="0" err="1" smtClean="0">
                <a:solidFill>
                  <a:srgbClr val="4B565F"/>
                </a:solidFill>
                <a:latin typeface="+mj-lt"/>
                <a:ea typeface="+mj-ea"/>
                <a:cs typeface="+mj-cs"/>
              </a:rPr>
              <a:t>smartfona</a:t>
            </a:r>
            <a:r>
              <a:rPr lang="pl-PL" sz="2000" dirty="0" smtClean="0">
                <a:solidFill>
                  <a:srgbClr val="4B565F"/>
                </a:solidFill>
                <a:latin typeface="+mj-lt"/>
                <a:ea typeface="+mj-ea"/>
                <a:cs typeface="+mj-cs"/>
              </a:rPr>
              <a:t> lub tabletu</a:t>
            </a:r>
            <a:endParaRPr lang="de-CH" sz="2000" dirty="0">
              <a:solidFill>
                <a:srgbClr val="4B565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8724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Dane ekspresu</a:t>
            </a:r>
            <a:endParaRPr lang="de-CH" altLang="de-DE" sz="2800" dirty="0" smtClean="0"/>
          </a:p>
        </p:txBody>
      </p:sp>
      <p:sp>
        <p:nvSpPr>
          <p:cNvPr id="31747" name="Rechteck 1"/>
          <p:cNvSpPr>
            <a:spLocks noChangeArrowheads="1"/>
          </p:cNvSpPr>
          <p:nvPr/>
        </p:nvSpPr>
        <p:spPr bwMode="auto">
          <a:xfrm>
            <a:off x="971550" y="1536700"/>
            <a:ext cx="799306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JURA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Coffee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App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umożliwia dostęp do poszczególnych danych ekspresu do kawy. Od dziennej liczby przygotowywanych specjałów kawowych, aż po statusy konserwacji urządzenia. Dodatkowo w razie potrzeby dane te możemy przesłać dalej za pomocą </a:t>
            </a:r>
            <a:r>
              <a:rPr lang="pl-PL" sz="1800" dirty="0" smtClean="0">
                <a:solidFill>
                  <a:srgbClr val="4B565F"/>
                </a:solidFill>
                <a:latin typeface="+mj-lt"/>
              </a:rPr>
              <a:t>maila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979712" y="2783223"/>
            <a:ext cx="5400600" cy="3950053"/>
            <a:chOff x="1979712" y="2783223"/>
            <a:chExt cx="5400600" cy="3950053"/>
          </a:xfrm>
        </p:grpSpPr>
        <p:grpSp>
          <p:nvGrpSpPr>
            <p:cNvPr id="37892" name="Gruppieren 5"/>
            <p:cNvGrpSpPr>
              <a:grpSpLocks/>
            </p:cNvGrpSpPr>
            <p:nvPr/>
          </p:nvGrpSpPr>
          <p:grpSpPr bwMode="auto">
            <a:xfrm>
              <a:off x="1979712" y="2810666"/>
              <a:ext cx="5400600" cy="3922610"/>
              <a:chOff x="1691680" y="2402886"/>
              <a:chExt cx="5940152" cy="4455114"/>
            </a:xfrm>
          </p:grpSpPr>
          <p:pic>
            <p:nvPicPr>
              <p:cNvPr id="37893" name="Grafik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2402886"/>
                <a:ext cx="5940152" cy="4455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4" name="Grafik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33" b="91324"/>
              <a:stretch>
                <a:fillRect/>
              </a:stretch>
            </p:blipFill>
            <p:spPr bwMode="auto">
              <a:xfrm>
                <a:off x="7059142" y="2419978"/>
                <a:ext cx="56229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pole tekstowe 3"/>
            <p:cNvSpPr txBox="1"/>
            <p:nvPr/>
          </p:nvSpPr>
          <p:spPr>
            <a:xfrm>
              <a:off x="3755636" y="2783223"/>
              <a:ext cx="1800200" cy="2308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l-PL" sz="900" b="1" dirty="0" smtClean="0">
                  <a:solidFill>
                    <a:srgbClr val="4B565F"/>
                  </a:solidFill>
                  <a:latin typeface="+mj-lt"/>
                </a:rPr>
                <a:t>Z6</a:t>
              </a:r>
              <a:endParaRPr lang="pl-PL" sz="900" b="1" dirty="0">
                <a:solidFill>
                  <a:srgbClr val="4B565F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Komunikaty i alerty</a:t>
            </a:r>
            <a:endParaRPr lang="de-CH" altLang="de-DE" sz="2800" dirty="0" smtClean="0"/>
          </a:p>
        </p:txBody>
      </p:sp>
      <p:sp>
        <p:nvSpPr>
          <p:cNvPr id="31747" name="Rechteck 1"/>
          <p:cNvSpPr>
            <a:spLocks noChangeArrowheads="1"/>
          </p:cNvSpPr>
          <p:nvPr/>
        </p:nvSpPr>
        <p:spPr bwMode="auto">
          <a:xfrm>
            <a:off x="971550" y="1536700"/>
            <a:ext cx="799306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Komunikaty dotyczące ekspresu do kawy (np. napełnij zbiornik na wodę, dosyp ziaren, opróżnij zbiornik na fusy, wymień filtr) pojawiają się automatycznie na ekranie startowym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smartfona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lub tabletu. Dzięki czemu ekspres jest zawsze gotowy do użycia.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pic>
        <p:nvPicPr>
          <p:cNvPr id="3891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47963"/>
            <a:ext cx="547052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9180513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971550" y="836613"/>
            <a:ext cx="5688013" cy="576262"/>
          </a:xfrm>
        </p:spPr>
        <p:txBody>
          <a:bodyPr/>
          <a:lstStyle/>
          <a:p>
            <a:r>
              <a:rPr lang="pl-PL" altLang="de-DE" dirty="0" smtClean="0"/>
              <a:t>Wymagania techniczne</a:t>
            </a:r>
            <a:endParaRPr lang="de-CH" altLang="de-DE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98256"/>
              </p:ext>
            </p:extLst>
          </p:nvPr>
        </p:nvGraphicFramePr>
        <p:xfrm>
          <a:off x="900113" y="1628775"/>
          <a:ext cx="3384449" cy="1315727"/>
        </p:xfrm>
        <a:graphic>
          <a:graphicData uri="http://schemas.openxmlformats.org/drawingml/2006/table">
            <a:tbl>
              <a:tblPr firstRow="1" firstCol="1" bandRow="1"/>
              <a:tblGrid>
                <a:gridCol w="1800239"/>
                <a:gridCol w="1584210"/>
              </a:tblGrid>
              <a:tr h="147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Kompatybilna z 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JURA Coffee App</a:t>
                      </a: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err="1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Smartphone</a:t>
                      </a: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Android Smartphone</a:t>
                      </a: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err="1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kern="1200" dirty="0" err="1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Android </a:t>
                      </a:r>
                      <a:r>
                        <a:rPr lang="de-CH" sz="1100" kern="1200" dirty="0" err="1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463310"/>
              </p:ext>
            </p:extLst>
          </p:nvPr>
        </p:nvGraphicFramePr>
        <p:xfrm>
          <a:off x="899592" y="3533084"/>
          <a:ext cx="3527871" cy="1048044"/>
        </p:xfrm>
        <a:graphic>
          <a:graphicData uri="http://schemas.openxmlformats.org/drawingml/2006/table">
            <a:tbl>
              <a:tblPr firstRow="1" firstCol="1" bandRow="1"/>
              <a:tblGrid>
                <a:gridCol w="1727671"/>
                <a:gridCol w="936104"/>
                <a:gridCol w="864096"/>
              </a:tblGrid>
              <a:tr h="27763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Wymagania techniczne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Smartphone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Android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iOS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Bluetooth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8582" marR="68582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872861"/>
              </p:ext>
            </p:extLst>
          </p:nvPr>
        </p:nvGraphicFramePr>
        <p:xfrm>
          <a:off x="899592" y="4909352"/>
          <a:ext cx="3312045" cy="1242114"/>
        </p:xfrm>
        <a:graphic>
          <a:graphicData uri="http://schemas.openxmlformats.org/drawingml/2006/table">
            <a:tbl>
              <a:tblPr firstRow="1" firstCol="1" bandRow="1"/>
              <a:tblGrid>
                <a:gridCol w="1806417"/>
                <a:gridCol w="1505628"/>
              </a:tblGrid>
              <a:tr h="133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  <a:latin typeface="StalemateLFLight" panose="000004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effectLst/>
                          <a:latin typeface="StalemateLFLight" panose="000004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Kompatybilna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 modelami JURA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JURA Coffee App</a:t>
                      </a: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Z6</a:t>
                      </a: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E8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E6</a:t>
                      </a: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</a:t>
                      </a:r>
                      <a:r>
                        <a:rPr lang="de-CH" sz="1100" kern="1200" dirty="0" smtClean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>
                          <a:solidFill>
                            <a:srgbClr val="4B565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</a:t>
                      </a:r>
                      <a:endParaRPr lang="de-CH" sz="1100" kern="1200" dirty="0">
                        <a:solidFill>
                          <a:srgbClr val="4B565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5288" y="1989138"/>
            <a:ext cx="8497887" cy="33393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pl-PL" altLang="de-DE" sz="2000" kern="0" dirty="0" smtClean="0">
                <a:solidFill>
                  <a:srgbClr val="4B565F"/>
                </a:solidFill>
                <a:latin typeface="Tahoma"/>
              </a:rPr>
              <a:t>Odległość między transmiterem JURA Smart Connect, a urządzeniem za pomocą którego korzystamy z aplikacji nie może przekraczać 3 metrów.</a:t>
            </a:r>
            <a:endParaRPr lang="de-CH" altLang="de-DE" sz="2000" kern="0" dirty="0">
              <a:solidFill>
                <a:srgbClr val="4B565F"/>
              </a:solidFill>
              <a:latin typeface="Tahoma"/>
            </a:endParaRP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pl-PL" altLang="de-DE" sz="2000" kern="0" dirty="0" smtClean="0">
                <a:solidFill>
                  <a:srgbClr val="4B565F"/>
                </a:solidFill>
                <a:latin typeface="Tahoma"/>
              </a:rPr>
              <a:t>System Android pozwala na automatyczne przesyłanie e-maili. System</a:t>
            </a:r>
            <a:r>
              <a:rPr lang="de-CH" altLang="de-DE" sz="2000" kern="0" dirty="0" smtClean="0">
                <a:solidFill>
                  <a:srgbClr val="4B565F"/>
                </a:solidFill>
                <a:latin typeface="Tahoma"/>
              </a:rPr>
              <a:t> iOS </a:t>
            </a:r>
            <a:r>
              <a:rPr lang="pl-PL" altLang="de-DE" sz="2000" kern="0" dirty="0" smtClean="0">
                <a:solidFill>
                  <a:srgbClr val="4B565F"/>
                </a:solidFill>
                <a:latin typeface="Tahoma"/>
              </a:rPr>
              <a:t>wymaga uprzedniej, szybkiej zgody użytkownika.</a:t>
            </a:r>
            <a:endParaRPr lang="de-CH" altLang="de-DE" sz="2000" dirty="0">
              <a:solidFill>
                <a:srgbClr val="4B565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r>
              <a:rPr lang="pl-PL" altLang="de-DE" sz="2000" kern="0" dirty="0" smtClean="0">
                <a:solidFill>
                  <a:srgbClr val="4B565F"/>
                </a:solidFill>
                <a:latin typeface="Tahoma"/>
              </a:rPr>
              <a:t>Smartfon / tablet podczas wysyłania e-maili powinien mieć stały dostęp do Internetu i znajdować się w niedalekiej odległości od transmitera JURA Smart Connect</a:t>
            </a:r>
            <a:r>
              <a:rPr lang="de-CH" altLang="de-DE" sz="2000" kern="0" dirty="0" smtClean="0">
                <a:solidFill>
                  <a:srgbClr val="4B565F"/>
                </a:solidFill>
                <a:latin typeface="Tahoma"/>
              </a:rPr>
              <a:t>.</a:t>
            </a:r>
            <a:endParaRPr lang="de-CH" altLang="de-DE" sz="2000" kern="0" dirty="0">
              <a:solidFill>
                <a:srgbClr val="4B565F"/>
              </a:solidFill>
              <a:latin typeface="Tahoma"/>
            </a:endParaRP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/>
            </a:pPr>
            <a:endParaRPr lang="de-CH" altLang="de-DE" sz="2000" kern="0" dirty="0">
              <a:solidFill>
                <a:srgbClr val="4B565F"/>
              </a:solidFill>
              <a:latin typeface="Tahoma"/>
            </a:endParaRPr>
          </a:p>
          <a:p>
            <a:pPr>
              <a:spcBef>
                <a:spcPts val="600"/>
              </a:spcBef>
              <a:tabLst>
                <a:tab pos="3143250" algn="l"/>
              </a:tabLst>
              <a:defRPr/>
            </a:pPr>
            <a:endParaRPr lang="de-CH" altLang="de-DE" sz="1400" dirty="0">
              <a:solidFill>
                <a:srgbClr val="4B565F"/>
              </a:solidFill>
              <a:latin typeface="+mn-lt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971550" y="836613"/>
            <a:ext cx="5688013" cy="576262"/>
          </a:xfrm>
        </p:spPr>
        <p:txBody>
          <a:bodyPr/>
          <a:lstStyle/>
          <a:p>
            <a:r>
              <a:rPr lang="pl-PL" altLang="de-DE" dirty="0" smtClean="0"/>
              <a:t>Informacje techniczne</a:t>
            </a:r>
            <a:endParaRPr lang="de-CH" altLang="de-DE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1008"/>
            <a:ext cx="3667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de-CH" altLang="de-DE" sz="2800" dirty="0" smtClean="0"/>
              <a:t>Smart Connect </a:t>
            </a:r>
            <a:r>
              <a:rPr lang="pl-PL" altLang="de-DE" sz="2800" dirty="0" smtClean="0"/>
              <a:t>(transmiter)</a:t>
            </a:r>
            <a:br>
              <a:rPr lang="pl-PL" altLang="de-DE" sz="2800" dirty="0" smtClean="0"/>
            </a:br>
            <a:endParaRPr lang="de-CH" altLang="de-DE" sz="2800" dirty="0" smtClean="0"/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971550" y="1484313"/>
            <a:ext cx="7921625" cy="12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Obsługa automatycznego ekspresu do kawy za pomocą smartfonu lub tabletu jest teraz łatwiejsza niż kiedykolwiek dzięki JURA Smart Connect, który dodatkowo umożliwia komunikację z innymi akcesoriami i oferuje zupełnie nowe możliwości programowania. Nowy transmiter JURA Smart Connect, który w łatwy sposób wpina się do ekspresu do kawy wykorzystuje technologię Bluetooth</a:t>
            </a:r>
            <a:r>
              <a:rPr lang="pl-PL" sz="1800" baseline="30000" dirty="0">
                <a:solidFill>
                  <a:srgbClr val="4B565F"/>
                </a:solidFill>
                <a:latin typeface="+mj-lt"/>
              </a:rPr>
              <a:t>®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 . Specjalna aplikacja umożliwia bezprzewodową obsługę i programowanie urządzenia oraz łączność z akcesoriami.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715271" y="5085382"/>
            <a:ext cx="3025081" cy="107992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de-DE" sz="1400" dirty="0" smtClean="0">
                <a:solidFill>
                  <a:srgbClr val="4B565F"/>
                </a:solidFill>
                <a:cs typeface="Tahoma" panose="020B0604030504040204" pitchFamily="34" charset="0"/>
              </a:rPr>
              <a:t>Smart Connect w liczbach: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de-DE" sz="1400" dirty="0" smtClean="0">
                <a:solidFill>
                  <a:srgbClr val="4B565F"/>
                </a:solidFill>
                <a:cs typeface="Tahoma" panose="020B0604030504040204" pitchFamily="34" charset="0"/>
              </a:rPr>
              <a:t>Nr art.:   </a:t>
            </a:r>
            <a:r>
              <a:rPr lang="de-CH" altLang="de-DE" sz="1400" dirty="0" smtClean="0">
                <a:solidFill>
                  <a:srgbClr val="4B565F"/>
                </a:solidFill>
                <a:cs typeface="Tahoma" panose="020B0604030504040204" pitchFamily="34" charset="0"/>
              </a:rPr>
              <a:t>72167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de-DE" sz="1400" dirty="0" smtClean="0">
                <a:solidFill>
                  <a:srgbClr val="4B565F"/>
                </a:solidFill>
                <a:cs typeface="Tahoma" panose="020B0604030504040204" pitchFamily="34" charset="0"/>
              </a:rPr>
              <a:t>EAN:      </a:t>
            </a:r>
            <a:r>
              <a:rPr lang="de-CH" altLang="de-DE" sz="1400" dirty="0" smtClean="0">
                <a:solidFill>
                  <a:srgbClr val="4B565F"/>
                </a:solidFill>
                <a:cs typeface="Tahoma" panose="020B0604030504040204" pitchFamily="34" charset="0"/>
              </a:rPr>
              <a:t>7610917721672</a:t>
            </a:r>
          </a:p>
          <a:p>
            <a:pPr>
              <a:spcAft>
                <a:spcPts val="600"/>
              </a:spcAft>
              <a:defRPr/>
            </a:pPr>
            <a:endParaRPr lang="de-CH" altLang="de-DE" sz="2000" dirty="0" smtClean="0">
              <a:solidFill>
                <a:srgbClr val="4B565F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de-CH" altLang="de-DE" sz="2000" dirty="0">
              <a:solidFill>
                <a:srgbClr val="4B565F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de-CH" altLang="de-DE" sz="2000" dirty="0" smtClean="0">
              <a:solidFill>
                <a:srgbClr val="4B565F"/>
              </a:solidFill>
            </a:endParaRP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de-CH" altLang="de-DE" sz="2000" dirty="0" smtClean="0">
              <a:solidFill>
                <a:srgbClr val="4B5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901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5186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Indywidualne ustawienia kawy</a:t>
            </a:r>
            <a:endParaRPr lang="de-CH" altLang="de-DE" sz="2800" dirty="0" smtClean="0"/>
          </a:p>
        </p:txBody>
      </p:sp>
      <p:sp>
        <p:nvSpPr>
          <p:cNvPr id="25603" name="Rechteck 1"/>
          <p:cNvSpPr>
            <a:spLocks noChangeArrowheads="1"/>
          </p:cNvSpPr>
          <p:nvPr/>
        </p:nvSpPr>
        <p:spPr bwMode="auto">
          <a:xfrm>
            <a:off x="968375" y="1495425"/>
            <a:ext cx="7921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Indywidualne ustawienia mocy kawy, ilości wody i temperatury ulubionych specjałów to najwyższa przyjemność picia kawy za każdym razem, gdy jest przygotowywana za pomocą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smartfona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lub tabletu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grpSp>
        <p:nvGrpSpPr>
          <p:cNvPr id="33796" name="Gruppieren 2"/>
          <p:cNvGrpSpPr>
            <a:grpSpLocks/>
          </p:cNvGrpSpPr>
          <p:nvPr/>
        </p:nvGrpSpPr>
        <p:grpSpPr bwMode="auto">
          <a:xfrm>
            <a:off x="1619250" y="2501280"/>
            <a:ext cx="5940425" cy="4190834"/>
            <a:chOff x="1619672" y="2430223"/>
            <a:chExt cx="5940152" cy="4189894"/>
          </a:xfrm>
        </p:grpSpPr>
        <p:pic>
          <p:nvPicPr>
            <p:cNvPr id="33797" name="Grafi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53"/>
            <a:stretch/>
          </p:blipFill>
          <p:spPr bwMode="auto">
            <a:xfrm>
              <a:off x="1619672" y="2430223"/>
              <a:ext cx="5940152" cy="418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33" b="91324"/>
            <a:stretch>
              <a:fillRect/>
            </a:stretch>
          </p:blipFill>
          <p:spPr bwMode="auto">
            <a:xfrm>
              <a:off x="6997526" y="2445770"/>
              <a:ext cx="56229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Indywidualne ustawienia dostępu</a:t>
            </a:r>
            <a:endParaRPr lang="de-CH" altLang="de-DE" sz="2800" dirty="0" smtClean="0"/>
          </a:p>
        </p:txBody>
      </p:sp>
      <p:sp>
        <p:nvSpPr>
          <p:cNvPr id="27651" name="Rechteck 1"/>
          <p:cNvSpPr>
            <a:spLocks noChangeArrowheads="1"/>
          </p:cNvSpPr>
          <p:nvPr/>
        </p:nvSpPr>
        <p:spPr bwMode="auto">
          <a:xfrm>
            <a:off x="971550" y="1484313"/>
            <a:ext cx="7921625" cy="12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Aplikacja daje możliwość dostosowania ekranu startowego do swoich potrzeb. Możemy umieścić swoje ulubione specjały na ekranie startowym i zaprogramować tak, jak lubimy najbardziej. To będzie najkrótsza droga do wyśmienitej kawy.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pic>
        <p:nvPicPr>
          <p:cNvPr id="34820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636092"/>
            <a:ext cx="5486400" cy="4114800"/>
          </a:xfrm>
        </p:spPr>
      </p:pic>
      <p:pic>
        <p:nvPicPr>
          <p:cNvPr id="3482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3" b="91324"/>
          <a:stretch>
            <a:fillRect/>
          </a:stretch>
        </p:blipFill>
        <p:spPr bwMode="auto">
          <a:xfrm>
            <a:off x="6615113" y="2635250"/>
            <a:ext cx="5635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Personalizacja specjałów</a:t>
            </a:r>
            <a:endParaRPr lang="de-CH" altLang="de-DE" sz="2800" dirty="0" smtClean="0"/>
          </a:p>
        </p:txBody>
      </p:sp>
      <p:sp>
        <p:nvSpPr>
          <p:cNvPr id="29699" name="Rechteck 1"/>
          <p:cNvSpPr>
            <a:spLocks noChangeArrowheads="1"/>
          </p:cNvSpPr>
          <p:nvPr/>
        </p:nvSpPr>
        <p:spPr bwMode="auto">
          <a:xfrm>
            <a:off x="971550" y="1536700"/>
            <a:ext cx="79216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"Poranna kawa Roberta", "Moja Gwiazda" lub "Cappuccino Specjalne". Możemy nadać specjałom kawowym indywidualne nazwy. JURA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Coffee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App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umożliwia nadanie nazw wszystkim specjałom w kilku prostych krokach.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pic>
        <p:nvPicPr>
          <p:cNvPr id="3584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92201"/>
            <a:ext cx="5759450" cy="4321175"/>
          </a:xfrm>
        </p:spPr>
      </p:pic>
      <p:pic>
        <p:nvPicPr>
          <p:cNvPr id="35845" name="Inhaltsplatzhalt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99"/>
          <a:stretch>
            <a:fillRect/>
          </a:stretch>
        </p:blipFill>
        <p:spPr bwMode="auto">
          <a:xfrm>
            <a:off x="1492250" y="2493716"/>
            <a:ext cx="5486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3" b="91324"/>
          <a:stretch>
            <a:fillRect/>
          </a:stretch>
        </p:blipFill>
        <p:spPr bwMode="auto">
          <a:xfrm>
            <a:off x="6416675" y="2498528"/>
            <a:ext cx="5619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04138" cy="576263"/>
          </a:xfrm>
        </p:spPr>
        <p:txBody>
          <a:bodyPr/>
          <a:lstStyle/>
          <a:p>
            <a:r>
              <a:rPr lang="pl-PL" altLang="de-DE" sz="2800" dirty="0" smtClean="0"/>
              <a:t>Dostosowanie zdjęcia</a:t>
            </a:r>
            <a:endParaRPr lang="de-CH" altLang="de-DE" sz="2800" dirty="0" smtClean="0"/>
          </a:p>
        </p:txBody>
      </p:sp>
      <p:sp>
        <p:nvSpPr>
          <p:cNvPr id="31747" name="Rechteck 1"/>
          <p:cNvSpPr>
            <a:spLocks noChangeArrowheads="1"/>
          </p:cNvSpPr>
          <p:nvPr/>
        </p:nvSpPr>
        <p:spPr bwMode="auto">
          <a:xfrm>
            <a:off x="971550" y="1340768"/>
            <a:ext cx="7993063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4B565F"/>
                </a:solidFill>
                <a:latin typeface="+mj-lt"/>
              </a:rPr>
              <a:t>Znudziły ci się standardowe zdjęcia specjałów kawowych? Zmień je. JURA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Coffee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</a:t>
            </a:r>
            <a:r>
              <a:rPr lang="pl-PL" sz="1800" dirty="0" err="1">
                <a:solidFill>
                  <a:srgbClr val="4B565F"/>
                </a:solidFill>
                <a:latin typeface="+mj-lt"/>
              </a:rPr>
              <a:t>App</a:t>
            </a:r>
            <a:r>
              <a:rPr lang="pl-PL" sz="1800" dirty="0">
                <a:solidFill>
                  <a:srgbClr val="4B565F"/>
                </a:solidFill>
                <a:latin typeface="+mj-lt"/>
              </a:rPr>
              <a:t> oferuje bazę zdjęć, które w łatwy i szybki sposób zastąpią standardowe zdjęcia. Jeśli to za mało – użyj własnych zdjęć. Twój ekran zyska nowy, świeży wizerunek – dostosowany dokładnie do Twoich potrzeb i oczekiwań.</a:t>
            </a:r>
            <a:endParaRPr lang="de-CH" sz="1800" dirty="0">
              <a:solidFill>
                <a:srgbClr val="4B565F"/>
              </a:solidFill>
              <a:latin typeface="+mj-lt"/>
            </a:endParaRPr>
          </a:p>
        </p:txBody>
      </p:sp>
      <p:pic>
        <p:nvPicPr>
          <p:cNvPr id="36868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696" y="2808684"/>
            <a:ext cx="5435600" cy="4076700"/>
          </a:xfrm>
        </p:spPr>
      </p:pic>
      <p:pic>
        <p:nvPicPr>
          <p:cNvPr id="3686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0" b="94099"/>
          <a:stretch>
            <a:fillRect/>
          </a:stretch>
        </p:blipFill>
        <p:spPr bwMode="auto">
          <a:xfrm>
            <a:off x="1763688" y="2797112"/>
            <a:ext cx="48244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440</Words>
  <Application>Microsoft Office PowerPoint</Application>
  <PresentationFormat>Pokaz na ekranie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Standarddesign</vt:lpstr>
      <vt:lpstr>1_Standarddesign</vt:lpstr>
      <vt:lpstr>JURA Coffee App </vt:lpstr>
      <vt:lpstr>Wymagania techniczne</vt:lpstr>
      <vt:lpstr>Informacje techniczne</vt:lpstr>
      <vt:lpstr>Smart Connect (transmiter) </vt:lpstr>
      <vt:lpstr>Prezentacja programu PowerPoint</vt:lpstr>
      <vt:lpstr>Indywidualne ustawienia kawy</vt:lpstr>
      <vt:lpstr>Indywidualne ustawienia dostępu</vt:lpstr>
      <vt:lpstr>Personalizacja specjałów</vt:lpstr>
      <vt:lpstr>Dostosowanie zdjęcia</vt:lpstr>
      <vt:lpstr>Dane ekspresu</vt:lpstr>
      <vt:lpstr>Komunikaty i alerty</vt:lpstr>
      <vt:lpstr>Prezentacja programu PowerPoint</vt:lpstr>
    </vt:vector>
  </TitlesOfParts>
  <Company>4626 Niederbuchsiten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Kofmel Meinrad</dc:creator>
  <cp:lastModifiedBy>Agnieszka Poliszewska-Ostrowska</cp:lastModifiedBy>
  <cp:revision>752</cp:revision>
  <cp:lastPrinted>2016-04-06T09:24:07Z</cp:lastPrinted>
  <dcterms:created xsi:type="dcterms:W3CDTF">2004-04-05T13:37:12Z</dcterms:created>
  <dcterms:modified xsi:type="dcterms:W3CDTF">2016-04-14T15:21:35Z</dcterms:modified>
</cp:coreProperties>
</file>