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9" r:id="rId5"/>
    <p:sldId id="270" r:id="rId6"/>
    <p:sldId id="271" r:id="rId7"/>
    <p:sldId id="273" r:id="rId8"/>
    <p:sldId id="274" r:id="rId9"/>
  </p:sldIdLst>
  <p:sldSz cx="9753600" cy="7315200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7" autoAdjust="0"/>
    <p:restoredTop sz="71170" autoAdjust="0"/>
  </p:normalViewPr>
  <p:slideViewPr>
    <p:cSldViewPr>
      <p:cViewPr>
        <p:scale>
          <a:sx n="82" d="100"/>
          <a:sy n="82" d="100"/>
        </p:scale>
        <p:origin x="-231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85" cy="340769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409" y="2"/>
            <a:ext cx="4303201" cy="340769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8C2F4EC2-0FCD-4526-BF09-C1885AD1ABA7}" type="datetimeFigureOut">
              <a:rPr lang="de-CH" smtClean="0"/>
              <a:t>12.12.2018</a:t>
            </a:fld>
            <a:endParaRPr lang="pl-P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77" y="3271972"/>
            <a:ext cx="7943873" cy="2675994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907"/>
            <a:ext cx="4301585" cy="34076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409" y="6456907"/>
            <a:ext cx="4303201" cy="34076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6B1E2653-1B2B-4B78-964A-68850699AAFD}" type="slidenum">
              <a:rPr lang="de-CH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1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de-DE" dirty="0">
                <a:latin typeface="Arial" panose="020B0604020202020204" pitchFamily="34" charset="0"/>
              </a:rPr>
              <a:t>Smak modnych specjałów z mlekiem został udoskonalony dzięki zmodyfikowanej pod względem technicznym i wizualnym chłodziarce Cool Control. </a:t>
            </a:r>
            <a:endParaRPr lang="pl-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50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/>
            <a:r>
              <a:rPr lang="pl-PL" spc="35" dirty="0">
                <a:solidFill>
                  <a:srgbClr val="FFFFFF"/>
                </a:solidFill>
                <a:latin typeface="Arial"/>
              </a:rPr>
              <a:t>Dzięki innowacyjnej chłodziarce do mleka każdy miłośnik kawy może nie tylko rozkoszować się idealnym smakiem specjału, lecz także cieszyć oko pięknym urządzeniem. </a:t>
            </a:r>
            <a:endParaRPr lang="pl-PL" dirty="0">
              <a:latin typeface="Arial"/>
              <a:cs typeface="Arial"/>
            </a:endParaRPr>
          </a:p>
          <a:p>
            <a:endParaRPr lang="pl-PL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de-DE" dirty="0">
                <a:latin typeface="Arial" panose="020B0604020202020204" pitchFamily="34" charset="0"/>
              </a:rPr>
              <a:t>Mleko o idealnej temperaturze 4° C w połączeniu z optymalnymi warunkami higienicznymi stanowi doskonałą podstawę do przyrządzania specjałów według różnorodnych receptur.</a:t>
            </a:r>
          </a:p>
          <a:p>
            <a:r>
              <a:rPr lang="pl-PL" altLang="de-DE" dirty="0">
                <a:latin typeface="Arial" panose="020B0604020202020204" pitchFamily="34" charset="0"/>
              </a:rPr>
              <a:t>Elegancki wygląd, wytrzymałe materiały i wysokiej jakości detale z aluminium oraz optymalny komfort obsługi sprawiają, że chłodziarka Cool Control stanowi idealne uzupełnienie każdego automatycznego ekspresu do kawy.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pl-PL" dirty="0" smtClean="0"/>
              <a:t>Chłodziarka Cool Control, 1,0 litr, czarna, art. 24055</a:t>
            </a:r>
          </a:p>
          <a:p>
            <a:r>
              <a:rPr lang="pl-PL" dirty="0" smtClean="0"/>
              <a:t>Chłodziarka Cool Control, 1,0 litr, biała, art. 24071</a:t>
            </a:r>
          </a:p>
          <a:p>
            <a:r>
              <a:rPr lang="de-CH" dirty="0" smtClean="0"/>
              <a:t>Wireless Transmitter</a:t>
            </a:r>
            <a:r>
              <a:rPr lang="pl-PL" dirty="0" smtClean="0"/>
              <a:t>, art. 24031</a:t>
            </a:r>
            <a:endParaRPr lang="pl-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48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de-DE" dirty="0" smtClean="0">
                <a:latin typeface="Arial" panose="020B0604020202020204" pitchFamily="34" charset="0"/>
              </a:rPr>
              <a:t>Kształt i wygląd chłodziarki Cool Control są typowe dla klasycznego wzornictwa JURA, jak również idealnie opracowane z myślą o łatwej obsłudze i najwyższych standardach higienicznych. Chłodziarka Cool Control przekonuje szlachetnymi materiałami, pokrywą wykonaną z wysokiej jakości pełnego aluminium i eleganckimi szczelinami wentylacyjnymi. Ze względu na wyrazistą, prostą formę chłodziarka Cool Control 1,0 l pasuje do każdego automatycznego ekspresu do kawy JURA.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5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de-DE" dirty="0" smtClean="0">
                <a:latin typeface="Arial" panose="020B0604020202020204" pitchFamily="34" charset="0"/>
              </a:rPr>
              <a:t>Chłodziarka Cool Control sprawia, że pianka mleczna do modnych napojów, takich jak flat white, jest zawsze świeża i perfekcyjnie puszysta. A wszystko dzięki stale utrzymywanej, optymalnej temperaturze schłodzonego mleka wynoszącej 4° C. Można również zapomnieć o nieprzyjemnych rozpryskach mleka podczas przyrządzania kawy. Bezprzewodowa i stała komunikacja między chłodziarką Cool Control a automatycznym ekspresem do kawy oraz nowy, zintegrowany wskaźnik poziomu napełnienia dbają o odpowiednie uzupełnianie mleka.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34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de-DE" dirty="0" smtClean="0">
                <a:latin typeface="Arial" panose="020B0604020202020204" pitchFamily="34" charset="0"/>
              </a:rPr>
              <a:t>Wygodne i bezpośrednie uzupełnienie mleka bez konieczności uciążliwego wyjmowania pojemnika na mleko, cyfrowy wskaźnik temperatury oraz optymalnie dopasowana do pojemnika, zakładana pokrywa aluminiowa gwarantują wyjątkowo prostą i komfortową obsługę.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69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de-DE" dirty="0" smtClean="0">
                <a:latin typeface="Arial" panose="020B0604020202020204" pitchFamily="34" charset="0"/>
              </a:rPr>
              <a:t>Idealnie dopasowane połączenia wtykowe zapewniają optymalny poziom higieny przyrządzania mleka – od chłodziarki Cool Control, aż do napełnienia filiżanki. Od wysokiej jakości pojemnika na mleko ze stali szlachetnej po lancę ssącą – wszystkie elementy mające kontakt z mlekiem nadają się do mycia w zmywarce, dlatego są bardzo łatwe w czyszczeniu:</a:t>
            </a:r>
            <a:r>
              <a:rPr dirty="0"/>
              <a:t/>
            </a:r>
            <a:br>
              <a:rPr dirty="0"/>
            </a:br>
            <a:r>
              <a:rPr lang="pl-PL" altLang="de-DE" dirty="0" smtClean="0">
                <a:latin typeface="Arial" panose="020B0604020202020204" pitchFamily="34" charset="0"/>
              </a:rPr>
              <a:t>- pojemnik ze stali szlachetnej</a:t>
            </a:r>
            <a:r>
              <a:rPr dirty="0"/>
              <a:t/>
            </a:r>
            <a:br>
              <a:rPr dirty="0"/>
            </a:br>
            <a:r>
              <a:rPr lang="pl-PL" altLang="de-DE" dirty="0" smtClean="0">
                <a:latin typeface="Arial" panose="020B0604020202020204" pitchFamily="34" charset="0"/>
              </a:rPr>
              <a:t>- pierścień silikonowy</a:t>
            </a:r>
          </a:p>
          <a:p>
            <a:r>
              <a:rPr lang="pl-PL" altLang="de-DE" baseline="0" dirty="0" smtClean="0">
                <a:latin typeface="Arial" panose="020B0604020202020204" pitchFamily="34" charset="0"/>
              </a:rPr>
              <a:t>- pokrywa</a:t>
            </a:r>
          </a:p>
          <a:p>
            <a:r>
              <a:rPr lang="pl-PL" altLang="de-DE" baseline="0" dirty="0" smtClean="0">
                <a:latin typeface="Arial" panose="020B0604020202020204" pitchFamily="34" charset="0"/>
              </a:rPr>
              <a:t>- rurka metalowa</a:t>
            </a:r>
          </a:p>
          <a:p>
            <a:r>
              <a:rPr lang="pl-PL" altLang="de-DE" baseline="0" dirty="0" smtClean="0">
                <a:latin typeface="Arial" panose="020B0604020202020204" pitchFamily="34" charset="0"/>
              </a:rPr>
              <a:t>- adapter</a:t>
            </a:r>
          </a:p>
          <a:p>
            <a:pPr marL="172787" indent="-172787">
              <a:buFontTx/>
              <a:buChar char="-"/>
            </a:pPr>
            <a:endParaRPr lang="pl-PL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59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Optymalnie dopasowana do białych automatycznych ekspresów do kawy.</a:t>
            </a:r>
            <a:r>
              <a:t/>
            </a:r>
            <a:br/>
            <a:r>
              <a:rPr lang="pl-PL" smtClean="0"/>
              <a:t>Chłodziarka Cool Control, 1,0 litr, czarna, art. 24055</a:t>
            </a:r>
          </a:p>
          <a:p>
            <a:r>
              <a:rPr lang="pl-PL" smtClean="0"/>
              <a:t>Chłodziarka Cool Control, 1,0 litr, biała, art. 24071</a:t>
            </a:r>
            <a:endParaRPr lang="pl-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6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 pośrednictwem takich akcesoriów, jak «</a:t>
            </a:r>
            <a:r>
              <a:rPr lang="de-CH" dirty="0" smtClean="0"/>
              <a:t>Wireless Transmitter</a:t>
            </a:r>
            <a:r>
              <a:rPr lang="pl-PL" dirty="0" smtClean="0"/>
              <a:t>» do chłodziarki Cool Control możliwa jest bezprzewodowa komunikacja z automatycznymi ekspresami do kawy. </a:t>
            </a:r>
            <a:r>
              <a:rPr dirty="0"/>
              <a:t/>
            </a:r>
            <a:br>
              <a:rPr dirty="0"/>
            </a:br>
            <a:endParaRPr lang="pl-PL" baseline="0" dirty="0" smtClean="0"/>
          </a:p>
          <a:p>
            <a:r>
              <a:rPr lang="pl-PL" dirty="0" smtClean="0"/>
              <a:t>Ważne: Automatyczny ekspres do kawy musi być wyposażony w Smart Connect.</a:t>
            </a:r>
          </a:p>
          <a:p>
            <a:r>
              <a:rPr lang="pl-PL" dirty="0" smtClean="0"/>
              <a:t>Należy pamiętać, że z automatycznym ekspresem do specjałów kawowych można połączyć tylko albo chłodziarkę Cool Control, albo aplikację JURA.</a:t>
            </a:r>
            <a:endParaRPr lang="pl-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94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130492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5338" y="1019175"/>
            <a:ext cx="3267075" cy="971550"/>
          </a:xfrm>
          <a:custGeom>
            <a:avLst/>
            <a:gdLst/>
            <a:ahLst/>
            <a:cxnLst/>
            <a:rect l="l" t="t" r="r" b="b"/>
            <a:pathLst>
              <a:path w="3267075" h="971550">
                <a:moveTo>
                  <a:pt x="0" y="0"/>
                </a:moveTo>
                <a:lnTo>
                  <a:pt x="3266998" y="0"/>
                </a:lnTo>
                <a:lnTo>
                  <a:pt x="3266998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1909" y="1094438"/>
            <a:ext cx="6349781" cy="39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65" y="2362200"/>
            <a:ext cx="8762869" cy="392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ipe dir="r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753600" cy="72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533856" y="323850"/>
            <a:ext cx="8686165" cy="104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320" y="369570"/>
            <a:ext cx="7880350" cy="13074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800" spc="35" dirty="0" err="1" smtClean="0"/>
              <a:t>Cool</a:t>
            </a:r>
            <a:r>
              <a:rPr lang="pl-PL" sz="2800" spc="35" dirty="0" smtClean="0"/>
              <a:t> Control </a:t>
            </a:r>
            <a:r>
              <a:rPr lang="pl-PL" sz="2800" spc="0" dirty="0" smtClean="0"/>
              <a:t>– </a:t>
            </a:r>
            <a:r>
              <a:rPr dirty="0"/>
              <a:t/>
            </a:r>
            <a:br>
              <a:rPr dirty="0"/>
            </a:br>
            <a:r>
              <a:rPr lang="pl-PL" altLang="de-DE" sz="2800" dirty="0"/>
              <a:t>Doskonałe mleko schłodzone do 4°C</a:t>
            </a:r>
            <a:r>
              <a:rPr dirty="0"/>
              <a:t/>
            </a:r>
            <a:br>
              <a:rPr dirty="0"/>
            </a:br>
            <a:endParaRPr lang="pl-PL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0" y="18134"/>
            <a:ext cx="9753600" cy="94956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8"/>
          <a:stretch/>
        </p:blipFill>
        <p:spPr bwMode="auto">
          <a:xfrm>
            <a:off x="-1" y="-732692"/>
            <a:ext cx="9753601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7"/>
          <a:stretch/>
        </p:blipFill>
        <p:spPr>
          <a:xfrm>
            <a:off x="0" y="-35169"/>
            <a:ext cx="9753600" cy="738920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9753600" cy="95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ieren 8"/>
          <p:cNvGrpSpPr/>
          <p:nvPr/>
        </p:nvGrpSpPr>
        <p:grpSpPr>
          <a:xfrm>
            <a:off x="533856" y="247650"/>
            <a:ext cx="8686165" cy="971550"/>
            <a:chOff x="533856" y="323850"/>
            <a:chExt cx="8686165" cy="971550"/>
          </a:xfrm>
        </p:grpSpPr>
        <p:sp>
          <p:nvSpPr>
            <p:cNvPr id="6" name="object 3"/>
            <p:cNvSpPr/>
            <p:nvPr/>
          </p:nvSpPr>
          <p:spPr>
            <a:xfrm>
              <a:off x="533856" y="323850"/>
              <a:ext cx="8686165" cy="971550"/>
            </a:xfrm>
            <a:custGeom>
              <a:avLst/>
              <a:gdLst/>
              <a:ahLst/>
              <a:cxnLst/>
              <a:rect l="l" t="t" r="r" b="b"/>
              <a:pathLst>
                <a:path w="8686165" h="971550">
                  <a:moveTo>
                    <a:pt x="0" y="0"/>
                  </a:moveTo>
                  <a:lnTo>
                    <a:pt x="8685887" y="0"/>
                  </a:lnTo>
                  <a:lnTo>
                    <a:pt x="8685887" y="971550"/>
                  </a:lnTo>
                  <a:lnTo>
                    <a:pt x="0" y="97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78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 txBox="1">
              <a:spLocks/>
            </p:cNvSpPr>
            <p:nvPr/>
          </p:nvSpPr>
          <p:spPr>
            <a:xfrm>
              <a:off x="711200" y="583682"/>
              <a:ext cx="7880350" cy="44563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Bef>
                  <a:spcPts val="114"/>
                </a:spcBef>
              </a:pPr>
              <a:r>
                <a:rPr lang="pl-PL" sz="2800" kern="0" spc="35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Przemyślana konstrukcja</a:t>
              </a:r>
              <a:endParaRPr lang="pl-PL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783"/>
            <a:ext cx="9753600" cy="748738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9753600" cy="95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ieren 8"/>
          <p:cNvGrpSpPr/>
          <p:nvPr/>
        </p:nvGrpSpPr>
        <p:grpSpPr>
          <a:xfrm>
            <a:off x="533856" y="400050"/>
            <a:ext cx="8686165" cy="971550"/>
            <a:chOff x="533856" y="323850"/>
            <a:chExt cx="8686165" cy="971550"/>
          </a:xfrm>
        </p:grpSpPr>
        <p:sp>
          <p:nvSpPr>
            <p:cNvPr id="6" name="object 3"/>
            <p:cNvSpPr/>
            <p:nvPr/>
          </p:nvSpPr>
          <p:spPr>
            <a:xfrm>
              <a:off x="533856" y="323850"/>
              <a:ext cx="8686165" cy="971550"/>
            </a:xfrm>
            <a:custGeom>
              <a:avLst/>
              <a:gdLst/>
              <a:ahLst/>
              <a:cxnLst/>
              <a:rect l="l" t="t" r="r" b="b"/>
              <a:pathLst>
                <a:path w="8686165" h="971550">
                  <a:moveTo>
                    <a:pt x="0" y="0"/>
                  </a:moveTo>
                  <a:lnTo>
                    <a:pt x="8685887" y="0"/>
                  </a:lnTo>
                  <a:lnTo>
                    <a:pt x="8685887" y="971550"/>
                  </a:lnTo>
                  <a:lnTo>
                    <a:pt x="0" y="97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78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 txBox="1">
              <a:spLocks/>
            </p:cNvSpPr>
            <p:nvPr/>
          </p:nvSpPr>
          <p:spPr>
            <a:xfrm>
              <a:off x="721360" y="553202"/>
              <a:ext cx="7880350" cy="44563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Bef>
                  <a:spcPts val="114"/>
                </a:spcBef>
              </a:pPr>
              <a:r>
                <a:rPr lang="pl-PL" sz="2800" kern="0" spc="35" dirty="0">
                  <a:solidFill>
                    <a:schemeClr val="bg1"/>
                  </a:solidFill>
                  <a:latin typeface="Arial" panose="020B0604020202020204" pitchFamily="34" charset="0"/>
                </a:rPr>
                <a:t>Doskonale przygotowane mleko</a:t>
              </a:r>
              <a:endParaRPr lang="pl-PL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8368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4"/>
          <a:stretch/>
        </p:blipFill>
        <p:spPr>
          <a:xfrm>
            <a:off x="-199292" y="-19783"/>
            <a:ext cx="9982201" cy="748738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9753600" cy="95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4536806" y="400050"/>
            <a:ext cx="4835793" cy="971550"/>
          </a:xfrm>
          <a:custGeom>
            <a:avLst/>
            <a:gdLst/>
            <a:ahLst/>
            <a:cxnLst/>
            <a:rect l="l" t="t" r="r" b="b"/>
            <a:pathLst>
              <a:path w="4972050" h="1466850">
                <a:moveTo>
                  <a:pt x="0" y="0"/>
                </a:moveTo>
                <a:lnTo>
                  <a:pt x="4971590" y="0"/>
                </a:lnTo>
                <a:lnTo>
                  <a:pt x="4971590" y="1466849"/>
                </a:lnTo>
                <a:lnTo>
                  <a:pt x="0" y="1466849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4714240" y="660400"/>
            <a:ext cx="788035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l-PL" sz="2800" kern="0" spc="35" dirty="0">
                <a:solidFill>
                  <a:schemeClr val="bg1"/>
                </a:solidFill>
                <a:latin typeface="Arial" panose="020B0604020202020204" pitchFamily="34" charset="0"/>
              </a:rPr>
              <a:t>Maksymalny komfort obsługi</a:t>
            </a:r>
            <a:endParaRPr lang="pl-PL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46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2292" r="1607" b="7374"/>
          <a:stretch/>
        </p:blipFill>
        <p:spPr>
          <a:xfrm>
            <a:off x="0" y="-1"/>
            <a:ext cx="9753600" cy="746760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9753600" cy="95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uppieren 2"/>
          <p:cNvGrpSpPr/>
          <p:nvPr/>
        </p:nvGrpSpPr>
        <p:grpSpPr>
          <a:xfrm>
            <a:off x="304800" y="6010276"/>
            <a:ext cx="8039028" cy="971550"/>
            <a:chOff x="4536806" y="400050"/>
            <a:chExt cx="8039028" cy="971550"/>
          </a:xfrm>
        </p:grpSpPr>
        <p:sp>
          <p:nvSpPr>
            <p:cNvPr id="8" name="object 3"/>
            <p:cNvSpPr/>
            <p:nvPr/>
          </p:nvSpPr>
          <p:spPr>
            <a:xfrm>
              <a:off x="4536806" y="400050"/>
              <a:ext cx="5334000" cy="971550"/>
            </a:xfrm>
            <a:custGeom>
              <a:avLst/>
              <a:gdLst/>
              <a:ahLst/>
              <a:cxnLst/>
              <a:rect l="l" t="t" r="r" b="b"/>
              <a:pathLst>
                <a:path w="4972050" h="1466850">
                  <a:moveTo>
                    <a:pt x="0" y="0"/>
                  </a:moveTo>
                  <a:lnTo>
                    <a:pt x="4971590" y="0"/>
                  </a:lnTo>
                  <a:lnTo>
                    <a:pt x="4971590" y="1466849"/>
                  </a:lnTo>
                  <a:lnTo>
                    <a:pt x="0" y="1466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780">
                <a:alpha val="94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 txBox="1">
              <a:spLocks/>
            </p:cNvSpPr>
            <p:nvPr/>
          </p:nvSpPr>
          <p:spPr>
            <a:xfrm>
              <a:off x="4695484" y="619760"/>
              <a:ext cx="7880350" cy="44563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Bef>
                  <a:spcPts val="114"/>
                </a:spcBef>
              </a:pPr>
              <a:r>
                <a:rPr lang="pl-PL" sz="2800" kern="0" spc="35" dirty="0">
                  <a:solidFill>
                    <a:schemeClr val="bg1"/>
                  </a:solidFill>
                  <a:latin typeface="Arial" panose="020B0604020202020204" pitchFamily="34" charset="0"/>
                </a:rPr>
                <a:t>Optymalne warunki higieniczne</a:t>
              </a:r>
              <a:endParaRPr lang="pl-PL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583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7190"/>
            <a:ext cx="9873052" cy="73282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3856" y="323850"/>
            <a:ext cx="8686165" cy="9715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1200" y="607128"/>
            <a:ext cx="788035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800" spc="35" dirty="0" smtClean="0"/>
              <a:t>Chłodziarka Cool Control White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574565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0"/>
            <a:ext cx="9829800" cy="7315200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4536806" y="400050"/>
            <a:ext cx="4759593" cy="971550"/>
          </a:xfrm>
          <a:custGeom>
            <a:avLst/>
            <a:gdLst/>
            <a:ahLst/>
            <a:cxnLst/>
            <a:rect l="l" t="t" r="r" b="b"/>
            <a:pathLst>
              <a:path w="4972050" h="1466850">
                <a:moveTo>
                  <a:pt x="0" y="0"/>
                </a:moveTo>
                <a:lnTo>
                  <a:pt x="4971590" y="0"/>
                </a:lnTo>
                <a:lnTo>
                  <a:pt x="4971590" y="1466849"/>
                </a:lnTo>
                <a:lnTo>
                  <a:pt x="0" y="1466849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4714240" y="660400"/>
            <a:ext cx="788035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de-CH" sz="2800" kern="0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Transmitter</a:t>
            </a:r>
            <a:endParaRPr lang="de-CH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41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289</Words>
  <Application>Microsoft Office PowerPoint</Application>
  <PresentationFormat>Niestandardowy</PresentationFormat>
  <Paragraphs>34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Cool Control –  Doskonałe mleko schłodzone do 4°C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Chłodziarka Cool Control White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Argumentarium GIGA X8 Alu Chrom</dc:title>
  <dc:creator>JURA</dc:creator>
  <cp:keywords>DACv50hYOM0</cp:keywords>
  <cp:lastModifiedBy>Agnieszka Poliszewska-Ostrowska</cp:lastModifiedBy>
  <cp:revision>21</cp:revision>
  <cp:lastPrinted>2018-04-12T12:25:51Z</cp:lastPrinted>
  <dcterms:created xsi:type="dcterms:W3CDTF">2018-02-26T14:12:20Z</dcterms:created>
  <dcterms:modified xsi:type="dcterms:W3CDTF">2018-12-12T10:05:17Z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2018-02-26T00:00:00Z</vt:filetime>
  </property>
  <property fmtid="{D5CDD505-2E9C-101B-9397-08002B2CF9AE}" pid="3" name="Creator">
    <vt:lpwstr>Canva</vt:lpwstr>
  </property>
  <property fmtid="{D5CDD505-2E9C-101B-9397-08002B2CF9AE}" pid="4" name="LastSaved">
    <vt:filetime>2018-02-26T00:00:00Z</vt:filetime>
  </property>
</Properties>
</file>