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5" r:id="rId2"/>
    <p:sldId id="304" r:id="rId3"/>
    <p:sldId id="256" r:id="rId4"/>
    <p:sldId id="305" r:id="rId5"/>
    <p:sldId id="288" r:id="rId6"/>
    <p:sldId id="302" r:id="rId7"/>
    <p:sldId id="303" r:id="rId8"/>
    <p:sldId id="290" r:id="rId9"/>
    <p:sldId id="289" r:id="rId10"/>
    <p:sldId id="299" r:id="rId11"/>
    <p:sldId id="306" r:id="rId12"/>
    <p:sldId id="307" r:id="rId13"/>
    <p:sldId id="308" r:id="rId14"/>
  </p:sldIdLst>
  <p:sldSz cx="13004800" cy="7315200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D9D9D9"/>
    <a:srgbClr val="000000"/>
    <a:srgbClr val="9699A0"/>
    <a:srgbClr val="8D96A0"/>
    <a:srgbClr val="9D1814"/>
    <a:srgbClr val="C6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7" autoAdjust="0"/>
    <p:restoredTop sz="96494" autoAdjust="0"/>
  </p:normalViewPr>
  <p:slideViewPr>
    <p:cSldViewPr>
      <p:cViewPr>
        <p:scale>
          <a:sx n="90" d="100"/>
          <a:sy n="90" d="100"/>
        </p:scale>
        <p:origin x="1157" y="437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85" cy="340769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409" y="2"/>
            <a:ext cx="4303201" cy="340769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8C2F4EC2-0FCD-4526-BF09-C1885AD1ABA7}" type="datetimeFigureOut">
              <a:rPr lang="de-CH" smtClean="0"/>
              <a:t>13.01.2020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77" y="3271972"/>
            <a:ext cx="7943873" cy="2675994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907"/>
            <a:ext cx="4301585" cy="34076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409" y="6456907"/>
            <a:ext cx="4303201" cy="340768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6B1E2653-1B2B-4B78-964A-68850699AAF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618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46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1306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450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681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402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435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Zusätzlich kann man einen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Lungo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Barista mit J.O.E.</a:t>
            </a:r>
            <a:r>
              <a:rPr lang="de-CH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zubereiten</a:t>
            </a:r>
          </a:p>
          <a:p>
            <a:endParaRPr lang="de-CH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3769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9915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055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E2653-1B2B-4B78-964A-68850699AAFD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1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267712"/>
            <a:ext cx="1105408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2"/>
            <a:ext cx="9103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496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496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9213" y="1094439"/>
            <a:ext cx="846637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488" y="2362200"/>
            <a:ext cx="116838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36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36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36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ipe dir="r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19.jpeg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5" Type="http://schemas.openxmlformats.org/officeDocument/2006/relationships/image" Target="../media/image11.tiff"/><Relationship Id="rId15" Type="http://schemas.openxmlformats.org/officeDocument/2006/relationships/image" Target="../media/image21.jpeg"/><Relationship Id="rId10" Type="http://schemas.openxmlformats.org/officeDocument/2006/relationships/image" Target="../media/image16.tiff"/><Relationship Id="rId4" Type="http://schemas.openxmlformats.org/officeDocument/2006/relationships/image" Target="../media/image10.tiff"/><Relationship Id="rId9" Type="http://schemas.openxmlformats.org/officeDocument/2006/relationships/image" Target="../media/image15.tiff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7800"/>
            <a:ext cx="13019442" cy="976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Główne</a:t>
            </a:r>
            <a:r>
              <a:rPr lang="de-CH" dirty="0"/>
              <a:t> </a:t>
            </a:r>
            <a:r>
              <a:rPr lang="de-CH" dirty="0" err="1"/>
              <a:t>zalety</a:t>
            </a:r>
            <a:endParaRPr lang="de-CH" dirty="0"/>
          </a:p>
        </p:txBody>
      </p:sp>
      <p:sp>
        <p:nvSpPr>
          <p:cNvPr id="8" name="object 6"/>
          <p:cNvSpPr txBox="1">
            <a:spLocks/>
          </p:cNvSpPr>
          <p:nvPr/>
        </p:nvSpPr>
        <p:spPr>
          <a:xfrm>
            <a:off x="360000" y="2706437"/>
            <a:ext cx="6294800" cy="3048000"/>
          </a:xfrm>
          <a:prstGeom prst="rect">
            <a:avLst/>
          </a:prstGeom>
          <a:solidFill>
            <a:srgbClr val="9699A0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698500" indent="-342900">
              <a:buFont typeface="Wingdings" panose="05000000000000000000" pitchFamily="2" charset="2"/>
              <a:buChar char="§"/>
            </a:pP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l-P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ały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zaledwie 27,1 × 32,3 × 44,5 cm 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iękny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harmonijne wzornictwo z chromowymi akcentami i okrągły zbiornik na wodę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diamentowym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designem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rosty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obsłudze: kolorowy wyświetlacz dotykowy TFT ze sztuczną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inteligencją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indent="-342900">
              <a:buFont typeface="Wingdings" panose="05000000000000000000" pitchFamily="2" charset="2"/>
              <a:buChar char="§"/>
            </a:pP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oskonały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 specjałów za naciśnięciem jednego przycisku – w tym 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cortado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kawa </a:t>
            </a: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Barista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8859" r="6885" b="16141"/>
          <a:stretch/>
        </p:blipFill>
        <p:spPr>
          <a:xfrm>
            <a:off x="7264400" y="1676400"/>
            <a:ext cx="5268432" cy="52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ENA 8 </a:t>
            </a:r>
            <a:r>
              <a:rPr lang="de-CH" dirty="0" err="1" smtClean="0"/>
              <a:t>Full</a:t>
            </a:r>
            <a:r>
              <a:rPr lang="de-CH" dirty="0" smtClean="0"/>
              <a:t> Metropolitan Black </a:t>
            </a:r>
            <a:endParaRPr lang="de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8859" r="6885" b="16141"/>
          <a:stretch/>
        </p:blipFill>
        <p:spPr>
          <a:xfrm>
            <a:off x="8788400" y="1864360"/>
            <a:ext cx="3896359" cy="389635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600" y="1376024"/>
            <a:ext cx="4873030" cy="487303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5277" r="6063" b="17489"/>
          <a:stretch/>
        </p:blipFill>
        <p:spPr>
          <a:xfrm>
            <a:off x="482600" y="1864360"/>
            <a:ext cx="3971289" cy="38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ENA 8 Massive Aluminium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t="4286" r="6273" b="17143"/>
          <a:stretch/>
        </p:blipFill>
        <p:spPr>
          <a:xfrm>
            <a:off x="380320" y="1918961"/>
            <a:ext cx="4101685" cy="402844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8014" r="5006" b="13253"/>
          <a:stretch/>
        </p:blipFill>
        <p:spPr>
          <a:xfrm>
            <a:off x="8637425" y="1894840"/>
            <a:ext cx="4277319" cy="43204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t="8358" r="2353" b="9288"/>
          <a:stretch/>
        </p:blipFill>
        <p:spPr>
          <a:xfrm>
            <a:off x="4764668" y="1884680"/>
            <a:ext cx="3590094" cy="41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smtClean="0"/>
              <a:t>ENA 8 </a:t>
            </a:r>
            <a:r>
              <a:rPr lang="de-CH" dirty="0" err="1" smtClean="0"/>
              <a:t>Full</a:t>
            </a:r>
            <a:r>
              <a:rPr lang="de-CH" dirty="0" smtClean="0"/>
              <a:t> Nordic White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5334" r="5333" b="12887"/>
          <a:stretch/>
        </p:blipFill>
        <p:spPr>
          <a:xfrm>
            <a:off x="375240" y="2060552"/>
            <a:ext cx="3981171" cy="40030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9333" r="6666" b="14667"/>
          <a:stretch/>
        </p:blipFill>
        <p:spPr>
          <a:xfrm>
            <a:off x="8693472" y="2055472"/>
            <a:ext cx="3991287" cy="39912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t="8975" r="3846" b="8975"/>
          <a:stretch/>
        </p:blipFill>
        <p:spPr>
          <a:xfrm>
            <a:off x="4870731" y="2060552"/>
            <a:ext cx="3308069" cy="39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5445" r="7814" b="27187"/>
          <a:stretch/>
        </p:blipFill>
        <p:spPr>
          <a:xfrm>
            <a:off x="-50800" y="-21265"/>
            <a:ext cx="13055600" cy="73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61950" algn="l" rtl="0">
              <a:spcBef>
                <a:spcPts val="114"/>
              </a:spcBef>
            </a:pPr>
            <a:r>
              <a:rPr lang="de-CH" sz="4400" spc="35" dirty="0" err="1">
                <a:latin typeface="Arial" panose="020B0604020202020204" pitchFamily="34" charset="0"/>
                <a:cs typeface="Arial" panose="020B0604020202020204" pitchFamily="34" charset="0"/>
              </a:rPr>
              <a:t>Mały</a:t>
            </a:r>
            <a:endParaRPr sz="4400" spc="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8046354" y="2895600"/>
            <a:ext cx="4750846" cy="609600"/>
          </a:xfrm>
          <a:prstGeom prst="rect">
            <a:avLst/>
          </a:prstGeom>
          <a:solidFill>
            <a:srgbClr val="737780">
              <a:alpha val="74900"/>
            </a:srgb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355600"/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aledwie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27,1 × 32,3 × 44,5 cm 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4167" r="11459" b="4167"/>
          <a:stretch/>
        </p:blipFill>
        <p:spPr>
          <a:xfrm>
            <a:off x="680484" y="1158361"/>
            <a:ext cx="4414549" cy="6070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61950" algn="l" rtl="0">
              <a:spcBef>
                <a:spcPts val="114"/>
              </a:spcBef>
            </a:pPr>
            <a:r>
              <a:rPr lang="de-CH" sz="4400" spc="35" dirty="0" err="1">
                <a:latin typeface="Arial" panose="020B0604020202020204" pitchFamily="34" charset="0"/>
                <a:cs typeface="Arial" panose="020B0604020202020204" pitchFamily="34" charset="0"/>
              </a:rPr>
              <a:t>Piękny</a:t>
            </a:r>
            <a:endParaRPr sz="4400" spc="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6"/>
          <p:cNvSpPr txBox="1">
            <a:spLocks/>
          </p:cNvSpPr>
          <p:nvPr/>
        </p:nvSpPr>
        <p:spPr>
          <a:xfrm>
            <a:off x="8046354" y="2895600"/>
            <a:ext cx="4750846" cy="2051563"/>
          </a:xfrm>
          <a:prstGeom prst="rect">
            <a:avLst/>
          </a:prstGeom>
          <a:solidFill>
            <a:srgbClr val="737780">
              <a:alpha val="74900"/>
            </a:srgb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355600"/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armonijne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wzornictwo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chromowymi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akcentami i okrągły zbiornik na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wodę</a:t>
            </a: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diamentowym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designem.</a:t>
            </a:r>
            <a:endParaRPr lang="de-CH" sz="20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16667" r="7293" b="20833"/>
          <a:stretch/>
        </p:blipFill>
        <p:spPr>
          <a:xfrm>
            <a:off x="360000" y="1447800"/>
            <a:ext cx="7418347" cy="529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Prosty</a:t>
            </a:r>
            <a:r>
              <a:rPr lang="de-CH" dirty="0"/>
              <a:t> w </a:t>
            </a:r>
            <a:r>
              <a:rPr lang="de-CH" dirty="0" err="1"/>
              <a:t>obsłudze</a:t>
            </a:r>
            <a:r>
              <a:rPr lang="de-CH" dirty="0"/>
              <a:t> </a:t>
            </a:r>
          </a:p>
        </p:txBody>
      </p:sp>
      <p:sp>
        <p:nvSpPr>
          <p:cNvPr id="5" name="object 6"/>
          <p:cNvSpPr txBox="1">
            <a:spLocks/>
          </p:cNvSpPr>
          <p:nvPr/>
        </p:nvSpPr>
        <p:spPr>
          <a:xfrm>
            <a:off x="3256728" y="5786566"/>
            <a:ext cx="6477000" cy="995234"/>
          </a:xfrm>
          <a:prstGeom prst="rect">
            <a:avLst/>
          </a:prstGeom>
          <a:solidFill>
            <a:srgbClr val="737780">
              <a:alpha val="74900"/>
            </a:srgb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355600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kolorowy wyświetlacz dotykowy TFT ze sztuczną inteligencją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8" t="35847" r="16579" b="20625"/>
          <a:stretch/>
        </p:blipFill>
        <p:spPr>
          <a:xfrm>
            <a:off x="2159000" y="1219200"/>
            <a:ext cx="966395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Prosty</a:t>
            </a:r>
            <a:r>
              <a:rPr lang="de-CH" dirty="0"/>
              <a:t> w </a:t>
            </a:r>
            <a:r>
              <a:rPr lang="de-CH" dirty="0" err="1"/>
              <a:t>obsłudze</a:t>
            </a:r>
            <a:r>
              <a:rPr lang="de-CH" dirty="0"/>
              <a:t> </a:t>
            </a:r>
          </a:p>
        </p:txBody>
      </p:sp>
      <p:sp>
        <p:nvSpPr>
          <p:cNvPr id="19" name="object 6"/>
          <p:cNvSpPr txBox="1">
            <a:spLocks/>
          </p:cNvSpPr>
          <p:nvPr/>
        </p:nvSpPr>
        <p:spPr>
          <a:xfrm>
            <a:off x="8026400" y="2245923"/>
            <a:ext cx="4770800" cy="2912241"/>
          </a:xfrm>
          <a:prstGeom prst="rect">
            <a:avLst/>
          </a:prstGeom>
          <a:solidFill>
            <a:srgbClr val="737780">
              <a:alpha val="74900"/>
            </a:srgb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355600"/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ystarczy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muśnięcie palcem, aby wyświetlacz odczytał życzenia miłośników kawy.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algorytm rozpoznaje osobiste preferencje smakowe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automatycznie dostosowuje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nich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ekran startowy.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11649" r="10345" b="14091"/>
          <a:stretch/>
        </p:blipFill>
        <p:spPr>
          <a:xfrm>
            <a:off x="939800" y="1524000"/>
            <a:ext cx="690730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0" y="2710301"/>
            <a:ext cx="2981883" cy="2236413"/>
          </a:xfrm>
          <a:prstGeom prst="rect">
            <a:avLst/>
          </a:prstGeom>
        </p:spPr>
      </p:pic>
      <p:sp>
        <p:nvSpPr>
          <p:cNvPr id="8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Menu użytkownika </a:t>
            </a:r>
            <a:r>
              <a:rPr lang="de-CH" dirty="0" smtClean="0"/>
              <a:t>JUR</a:t>
            </a:r>
            <a:r>
              <a:rPr lang="pl-PL" dirty="0" smtClean="0"/>
              <a:t>A</a:t>
            </a:r>
            <a:endParaRPr lang="de-CH" dirty="0"/>
          </a:p>
        </p:txBody>
      </p:sp>
      <p:sp>
        <p:nvSpPr>
          <p:cNvPr id="17" name="object 6"/>
          <p:cNvSpPr txBox="1">
            <a:spLocks/>
          </p:cNvSpPr>
          <p:nvPr/>
        </p:nvSpPr>
        <p:spPr>
          <a:xfrm>
            <a:off x="8026400" y="2710302"/>
            <a:ext cx="4770800" cy="2234066"/>
          </a:xfrm>
          <a:prstGeom prst="rect">
            <a:avLst/>
          </a:prstGeom>
          <a:solidFill>
            <a:srgbClr val="737780">
              <a:alpha val="74900"/>
            </a:srgb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355600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ustawieniach kolorowy 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/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wyświetlacz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dotykowy o przekątnej 2,8” przedstawia użytkownikowi wszystkie istotne informacje.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710301"/>
            <a:ext cx="2978754" cy="22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360000" y="266400"/>
            <a:ext cx="94488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Doskonały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18" y="6322578"/>
            <a:ext cx="989768" cy="77597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53" y="6337005"/>
            <a:ext cx="984928" cy="77218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26067" r="20392" b="29160"/>
          <a:stretch/>
        </p:blipFill>
        <p:spPr>
          <a:xfrm>
            <a:off x="1438269" y="6492218"/>
            <a:ext cx="457753" cy="5633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83" y="6103088"/>
            <a:ext cx="1272350" cy="99625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48" y="6161567"/>
            <a:ext cx="605182" cy="98084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710" y="6144303"/>
            <a:ext cx="608730" cy="98659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5703" r="20572" b="29210"/>
          <a:stretch/>
        </p:blipFill>
        <p:spPr>
          <a:xfrm>
            <a:off x="3169674" y="6501687"/>
            <a:ext cx="449860" cy="56232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24" y="6167121"/>
            <a:ext cx="546633" cy="914102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5" y="6429603"/>
            <a:ext cx="609428" cy="701298"/>
          </a:xfrm>
          <a:prstGeom prst="rect">
            <a:avLst/>
          </a:prstGeom>
        </p:spPr>
      </p:pic>
      <p:sp>
        <p:nvSpPr>
          <p:cNvPr id="16" name="object 6"/>
          <p:cNvSpPr txBox="1">
            <a:spLocks/>
          </p:cNvSpPr>
          <p:nvPr/>
        </p:nvSpPr>
        <p:spPr>
          <a:xfrm>
            <a:off x="360000" y="2278686"/>
            <a:ext cx="5456600" cy="1408592"/>
          </a:xfrm>
          <a:prstGeom prst="rect">
            <a:avLst/>
          </a:prstGeom>
          <a:solidFill>
            <a:srgbClr val="9699A0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355600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specjałów za naciśnięciem jednego przycisku – w tym 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cortado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kawa Barista</a:t>
            </a:r>
            <a:endParaRPr lang="de-C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16162" r="3938" b="19192"/>
          <a:stretch/>
        </p:blipFill>
        <p:spPr>
          <a:xfrm>
            <a:off x="2311324" y="6502846"/>
            <a:ext cx="455947" cy="5611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5625" r="6434" b="17709"/>
          <a:stretch/>
        </p:blipFill>
        <p:spPr>
          <a:xfrm>
            <a:off x="5162035" y="6389439"/>
            <a:ext cx="489950" cy="63993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0" t="23958" r="2622" b="9375"/>
          <a:stretch/>
        </p:blipFill>
        <p:spPr>
          <a:xfrm>
            <a:off x="7290355" y="6513791"/>
            <a:ext cx="779757" cy="519838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5873" r="6250" b="17044"/>
          <a:stretch/>
        </p:blipFill>
        <p:spPr>
          <a:xfrm>
            <a:off x="7035801" y="1382231"/>
            <a:ext cx="4672394" cy="46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t="10125" b="10780"/>
          <a:stretch/>
        </p:blipFill>
        <p:spPr>
          <a:xfrm>
            <a:off x="635000" y="1219200"/>
            <a:ext cx="5324323" cy="5952450"/>
          </a:xfrm>
          <a:prstGeom prst="rect">
            <a:avLst/>
          </a:prstGeom>
        </p:spPr>
      </p:pic>
      <p:sp>
        <p:nvSpPr>
          <p:cNvPr id="14" name="object 3"/>
          <p:cNvSpPr/>
          <p:nvPr/>
        </p:nvSpPr>
        <p:spPr>
          <a:xfrm>
            <a:off x="360000" y="180000"/>
            <a:ext cx="12437200" cy="86775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4"/>
          <p:cNvSpPr txBox="1">
            <a:spLocks/>
          </p:cNvSpPr>
          <p:nvPr/>
        </p:nvSpPr>
        <p:spPr>
          <a:xfrm>
            <a:off x="360000" y="266401"/>
            <a:ext cx="11324000" cy="6918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de-DE"/>
            </a:defPPr>
            <a:lvl1pPr marL="361950">
              <a:spcBef>
                <a:spcPts val="114"/>
              </a:spcBef>
              <a:defRPr sz="4400" kern="0" spc="35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Automatyczne</a:t>
            </a:r>
            <a:r>
              <a:rPr lang="de-CH" dirty="0"/>
              <a:t> </a:t>
            </a:r>
            <a:r>
              <a:rPr lang="de-CH" dirty="0" err="1"/>
              <a:t>rozpoznawanie</a:t>
            </a:r>
            <a:r>
              <a:rPr lang="de-CH" dirty="0"/>
              <a:t> </a:t>
            </a:r>
            <a:r>
              <a:rPr lang="de-CH" dirty="0" err="1"/>
              <a:t>typu</a:t>
            </a:r>
            <a:r>
              <a:rPr lang="de-CH" dirty="0"/>
              <a:t> </a:t>
            </a:r>
            <a:r>
              <a:rPr lang="de-CH" dirty="0" err="1"/>
              <a:t>filtra</a:t>
            </a:r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5929155" y="6225710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CLARIS Smart mini</a:t>
            </a:r>
          </a:p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30 Liter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980276" y="6225710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CLARIS Smart</a:t>
            </a:r>
          </a:p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50 Liter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9375" r="27939" b="21875"/>
          <a:stretch/>
        </p:blipFill>
        <p:spPr>
          <a:xfrm>
            <a:off x="5893274" y="1411614"/>
            <a:ext cx="1666090" cy="478095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9" t="22917" r="27698" b="9375"/>
          <a:stretch/>
        </p:blipFill>
        <p:spPr>
          <a:xfrm>
            <a:off x="7821134" y="1463040"/>
            <a:ext cx="1653066" cy="4671706"/>
          </a:xfrm>
          <a:prstGeom prst="rect">
            <a:avLst/>
          </a:prstGeom>
        </p:spPr>
      </p:pic>
      <p:sp>
        <p:nvSpPr>
          <p:cNvPr id="15" name="object 6"/>
          <p:cNvSpPr txBox="1">
            <a:spLocks/>
          </p:cNvSpPr>
          <p:nvPr/>
        </p:nvSpPr>
        <p:spPr>
          <a:xfrm>
            <a:off x="9552209" y="1411614"/>
            <a:ext cx="3244991" cy="3160386"/>
          </a:xfrm>
          <a:prstGeom prst="rect">
            <a:avLst/>
          </a:prstGeom>
          <a:solidFill>
            <a:srgbClr val="737780">
              <a:alpha val="74900"/>
            </a:srgbClr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55600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Technologia RFID rozpoznaje, czy stosowany jest nowy wkład filtra CLARIS Smart mini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CLARIS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Smart,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następnie automatycznie dopasowuje ustawienia.</a:t>
            </a:r>
            <a:endParaRPr lang="de-CH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143</Words>
  <Application>Microsoft Office PowerPoint</Application>
  <PresentationFormat>Custom</PresentationFormat>
  <Paragraphs>38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Mały</vt:lpstr>
      <vt:lpstr>Piękny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Argumentarium GIGA X8 Alu Chrom</dc:title>
  <dc:creator>JURA</dc:creator>
  <cp:keywords>DACv50hYOM0</cp:keywords>
  <cp:lastModifiedBy>Maciej Wiktor</cp:lastModifiedBy>
  <cp:revision>167</cp:revision>
  <cp:lastPrinted>2018-04-12T12:25:51Z</cp:lastPrinted>
  <dcterms:created xsi:type="dcterms:W3CDTF">2018-02-26T14:12:20Z</dcterms:created>
  <dcterms:modified xsi:type="dcterms:W3CDTF">2020-01-13T09:36:39Z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2018-02-26T00:00:00Z</vt:filetime>
  </property>
  <property fmtid="{D5CDD505-2E9C-101B-9397-08002B2CF9AE}" pid="3" name="Creator">
    <vt:lpwstr>Canva</vt:lpwstr>
  </property>
  <property fmtid="{D5CDD505-2E9C-101B-9397-08002B2CF9AE}" pid="4" name="LastSaved">
    <vt:filetime>2018-02-26T00:00:00Z</vt:filetime>
  </property>
</Properties>
</file>