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74" r:id="rId3"/>
    <p:sldId id="263" r:id="rId4"/>
    <p:sldId id="264" r:id="rId5"/>
    <p:sldId id="269" r:id="rId6"/>
    <p:sldId id="261" r:id="rId7"/>
    <p:sldId id="265" r:id="rId8"/>
    <p:sldId id="270" r:id="rId9"/>
    <p:sldId id="271" r:id="rId10"/>
    <p:sldId id="273" r:id="rId11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860" autoAdjust="0"/>
  </p:normalViewPr>
  <p:slideViewPr>
    <p:cSldViewPr snapToGrid="0">
      <p:cViewPr varScale="1">
        <p:scale>
          <a:sx n="96" d="100"/>
          <a:sy n="96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334F-91E6-4AB3-9B3E-381E522028E7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10EDB-66CE-4316-8472-AE8CCBB1B42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496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E7C56-2DE4-494C-A687-B007C05339E3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C0A32-BCFA-49FA-B12B-CA59610F50E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4855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Stylowa linia S o charakterystycznej, harmonijnej formie</a:t>
            </a:r>
            <a:r>
              <a:rPr lang="de-CH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l-PL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bryluje jakością i precyzją pod każdym względem. Łączy to, co najlepsze w klasie kompaktowej z elementami z segmentu </a:t>
            </a:r>
            <a:r>
              <a:rPr lang="pl-PL" sz="1200" kern="1200" dirty="0" err="1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premium</a:t>
            </a:r>
            <a:r>
              <a:rPr lang="pl-PL" sz="120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a nawet zachwyca elementami GIGA. Cała paleta specjałów kawowych pierwszorzędnej jakości, dostępnych za naciśnięciem jednego przycisku. Nowoczesna, komfortowa obsługa za pośrednictwem dużego, kolorowego wyświetlacza dotykowego 4,3“ jest dziecinnie prosta.</a:t>
            </a:r>
            <a:endParaRPr lang="en-US" sz="1200" kern="1200" dirty="0" smtClean="0">
              <a:solidFill>
                <a:srgbClr val="FF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432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Profesjonalny młynek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Aroma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wyróżnia się o 12,2%* głębszym aromatem mielonej kawy i niezmiennie wysoką jakością mielenia przez cały okres trwałości. Udoskonalona geometria młynka zapewnia optymalną krzywą mielenia. To oznacza: Większy udział drobnych cząsteczek w mielonej kawie gwarantuje uzyskanie idealnego smaku.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*) Profesjonalny młynek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Aroma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porównaniu z młynkami tradycyjnymi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2971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Stylowy S8 przyrządza całe spektrum doskonałej jakości specjałów kawowych: od espresso aż po latte macchiato. Wystarczy dotknąć kolorowego wyświetlacza dotykowego, aby jeden z 15 specjałów trafił do filiżanki. Odpowiadają za to najnowocześniejsze rozwiązania. Profesjonalny młynek Aroma mieli ziarna kawy znacznie precyzyjniej i dwukrotnie szybciej, dbając przy tym o zachowanie aromatu kawy. Proces Ekstrakcji Pulsacyjnej (P.E.P.®) optymalizuje czas ekstrakcji w przypadku krótkich specjałów, a także gwarantuje eksplozję smaków w przypadku espresso i ristretto. </a:t>
            </a:r>
            <a:r>
              <a:rPr lang="pl-PL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Modne specjały z dodatkiem mleka i pianki mlecznej udają się perfekcyjnie dzięki technologii gładkiej pianki.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0641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Obsługa za pośrednictwem zintegrowanego w automatycznym ekspresie do kawy kolorowego ekranu dotykowego o wysokiej rozdzielczości i przekątnej 4,3” jest przejrzysta i komfortowa. Wystarczy delikatne muśnięcie palcem ekranu, aby ulubiony specjał trafił do filiżanki. Innowacyjna obsługa za pomocą imponującego ekranu urzeka doskonałą przejrzystością i nowoczesnym designem. 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578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Grafiki i animacje, pełniące rolę instrukcji, czynią nawigację absolutnie intuicyjną i pokazują, jak krok po kroku przyrządzić każdy specjał. Prowadzi to najszybszą drogą do celu. Indywidualne preferencje można zaprogramować w zaledwie kilku krokach. Zmiana nazwy, przesuwanie, kopiowanie, podwojenie – S8 wykona to w mgnieniu oka.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1728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Precyzja i jakość aż po najdrobniejsze detale – to najważniejsze cechy designu JURA. Nowa profesjonalna dysza do spieniania mleka S8 została wyprodukowana z najwyższej jakości materiałów i stanowi przykład doskonałego kształtu i wyglądu. Została stworzona specjalnie z myślą o przyrządzaniu specjałów kawowych z mlekiem i pianką mleczną, dlatego potrafi wyczarować latte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macchiato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inne kawy z pianką o najlepszej jakości. Grafiki i nowoczesne animacje pokazywane na wyświetlaczu sprawiają, że obsługa jeszcze nigdy nie była tak prosta.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775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Dbałość o szczegóły sprawia, że wzornictwo stylowego modelu S8 zyskuje szlachetny wygląd. Wysokiej jakości, żebrowany zbiornik na wodę z uchwytem wykonanym z prawdziwego metalu oraz ciężka, chromowana tacka na filiżanki stanowią subtelne akcenty. 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346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Wzorcową wysoką jakość prezentuje pokrywa pojemnika na ziarna kawy, którą wykonano z polerowanego ręcznie ciśnieniowego odlewu cynkowego. Detale i idealnie dopasowane akcenty sprawiają, że ekspresy linii S8 są wyjątkowe i trafią do serca każdego miłośnika designu.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986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Ekspres jest standardowo wyposażony w funkcję Smart Connect, a dodatkowo JURA Operating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(J.O.E.®) rozszerza spektrum możliwości personalizacji.</a:t>
            </a:r>
            <a:endParaRPr lang="de-CH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C0A32-BCFA-49FA-B12B-CA59610F50E0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536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463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402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825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522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18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608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703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446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810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12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332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64D5-66DD-4B6A-A930-A263F59AFC69}" type="datetimeFigureOut">
              <a:rPr lang="de-CH" smtClean="0"/>
              <a:t>01.07.2020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ABA7E-2EA8-4B73-83A7-B5FAB6D01C0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821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152400" y="149501"/>
            <a:ext cx="11887201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304800" y="318996"/>
            <a:ext cx="11887200" cy="5182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CH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S8 – </a:t>
            </a:r>
            <a:r>
              <a:rPr lang="pl-PL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" pitchFamily="18" charset="0"/>
              </a:rPr>
              <a:t>Wielka klasa o kompaktowych wymiarach</a:t>
            </a:r>
            <a:endParaRPr lang="de-CH" sz="3600" kern="0" spc="4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b="11304"/>
          <a:stretch/>
        </p:blipFill>
        <p:spPr>
          <a:xfrm>
            <a:off x="3340665" y="1451112"/>
            <a:ext cx="551067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1" y="838198"/>
            <a:ext cx="12192001" cy="6043369"/>
          </a:xfrm>
          <a:prstGeom prst="rect">
            <a:avLst/>
          </a:prstGeom>
          <a:solidFill>
            <a:srgbClr val="C6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5275" y="169171"/>
            <a:ext cx="11887200" cy="5182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14"/>
              </a:spcBef>
            </a:pPr>
            <a:r>
              <a:rPr lang="pl-PL" sz="3600" kern="0" spc="35" dirty="0">
                <a:solidFill>
                  <a:schemeClr val="bg1"/>
                </a:solidFill>
                <a:latin typeface="Arial" panose="020B0604020202020204" pitchFamily="34" charset="0"/>
              </a:rPr>
              <a:t>Wyposażony w najnowsze technologie JURA 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4379" y="1031944"/>
            <a:ext cx="115815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Professional </a:t>
            </a:r>
            <a:r>
              <a:rPr lang="de-CH" sz="2000" smtClean="0">
                <a:solidFill>
                  <a:schemeClr val="bg1"/>
                </a:solidFill>
                <a:latin typeface="Arial" panose="020B0604020202020204" pitchFamily="34" charset="0"/>
              </a:rPr>
              <a:t>Aroma Grinder</a:t>
            </a:r>
            <a:r>
              <a:rPr lang="pl-PL" sz="200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oraz Proces Ekstrakcji Pulsacyjnej (P.E.P.</a:t>
            </a:r>
            <a:r>
              <a:rPr lang="pl-PL" sz="2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) gwarancją doskonałej jakości kawy 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Kolorowy wyświetlacz dotykowy o przekątnej 4,3“ z zaawansowaną koncepcją obsługi opartą na nawigacji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intuicyjnej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Profesjonalna dysza do spieniania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mleka</a:t>
            </a:r>
            <a:r>
              <a:rPr lang="pl-PL" sz="2000" baseline="30000" dirty="0" smtClean="0">
                <a:solidFill>
                  <a:schemeClr val="bg1"/>
                </a:solidFill>
                <a:latin typeface="Arial" panose="020B0604020202020204" pitchFamily="34" charset="0"/>
              </a:rPr>
              <a:t>G2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do specjałów kawowych z pianką mleczną najwyższej </a:t>
            </a:r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</a:rPr>
              <a:t>jakości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Funkcja One-</a:t>
            </a:r>
            <a:r>
              <a:rPr lang="pl-P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Touch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 dla 15 specjałów – od espresso po latte </a:t>
            </a:r>
            <a:r>
              <a:rPr lang="pl-PL" sz="20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macchiato</a:t>
            </a:r>
            <a:endParaRPr lang="de-CH" sz="20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Inteligentny system wody (</a:t>
            </a:r>
            <a:r>
              <a:rPr lang="pl-P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Intelligent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Water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 System, I.W.S.</a:t>
            </a:r>
            <a:r>
              <a:rPr lang="pl-PL" sz="2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) z wkładem filtra CLARIS Smart</a:t>
            </a:r>
          </a:p>
          <a:p>
            <a:endPara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Wireless </a:t>
            </a:r>
            <a:r>
              <a:rPr lang="pl-PL" sz="2000" dirty="0" err="1">
                <a:solidFill>
                  <a:schemeClr val="bg1"/>
                </a:solidFill>
                <a:latin typeface="Arial" panose="020B0604020202020204" pitchFamily="34" charset="0"/>
              </a:rPr>
              <a:t>ready</a:t>
            </a:r>
            <a:endPara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  <a:latin typeface="Arial" panose="020B0604020202020204" pitchFamily="34" charset="0"/>
              </a:rPr>
              <a:t>Kompatybilny z J.O.E.</a:t>
            </a:r>
            <a:r>
              <a:rPr lang="pl-PL" sz="2000" baseline="30000" dirty="0">
                <a:solidFill>
                  <a:schemeClr val="bg1"/>
                </a:solidFill>
                <a:latin typeface="Arial" panose="020B0604020202020204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23747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1687" y="841424"/>
            <a:ext cx="12192001" cy="6030431"/>
          </a:xfrm>
          <a:prstGeom prst="rect">
            <a:avLst/>
          </a:prstGeom>
          <a:solidFill>
            <a:srgbClr val="C6C6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9" name="object 3"/>
          <p:cNvSpPr/>
          <p:nvPr/>
        </p:nvSpPr>
        <p:spPr>
          <a:xfrm>
            <a:off x="3066206" y="1232546"/>
            <a:ext cx="6057900" cy="5490131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Rechteck 3"/>
          <p:cNvSpPr/>
          <p:nvPr/>
        </p:nvSpPr>
        <p:spPr>
          <a:xfrm>
            <a:off x="3544337" y="1550934"/>
            <a:ext cx="5101637" cy="48533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6" y="813731"/>
            <a:ext cx="6858000" cy="6858000"/>
          </a:xfrm>
          <a:prstGeom prst="rect">
            <a:avLst/>
          </a:prstGeom>
        </p:spPr>
      </p:pic>
      <p:sp>
        <p:nvSpPr>
          <p:cNvPr id="8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 dirty="0"/>
          </a:p>
        </p:txBody>
      </p:sp>
      <p:sp>
        <p:nvSpPr>
          <p:cNvPr id="10" name="object 4"/>
          <p:cNvSpPr txBox="1">
            <a:spLocks/>
          </p:cNvSpPr>
          <p:nvPr/>
        </p:nvSpPr>
        <p:spPr>
          <a:xfrm>
            <a:off x="151556" y="187670"/>
            <a:ext cx="11887200" cy="4628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de-CH" sz="3200" kern="0" spc="47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Aroma Grinder</a:t>
            </a:r>
            <a:endParaRPr lang="de-CH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5275" y="150768"/>
            <a:ext cx="11887200" cy="536663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pl-PL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Różnorodne, najwyższej klasy doznania smakowe</a:t>
            </a:r>
            <a:endParaRPr lang="de-CH" sz="3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010" r="154" b="965"/>
          <a:stretch/>
        </p:blipFill>
        <p:spPr>
          <a:xfrm>
            <a:off x="0" y="838198"/>
            <a:ext cx="12201939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5275" y="169171"/>
            <a:ext cx="11887200" cy="5182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 obsługi, który wyznacza trendy na nowo</a:t>
            </a:r>
            <a:endParaRPr lang="de-CH" sz="3600" kern="0" spc="4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" b="6245"/>
          <a:stretch/>
        </p:blipFill>
        <p:spPr>
          <a:xfrm>
            <a:off x="-1688" y="838200"/>
            <a:ext cx="1219368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-9525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5275" y="169171"/>
            <a:ext cx="11887200" cy="5182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 obsługi, który wyznacza trendy na nowo</a:t>
            </a:r>
            <a:endParaRPr lang="de-CH" sz="3600" kern="0" spc="4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3"/>
          <a:stretch/>
        </p:blipFill>
        <p:spPr>
          <a:xfrm>
            <a:off x="-1688" y="828675"/>
            <a:ext cx="12193687" cy="60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5275" y="150768"/>
            <a:ext cx="11887200" cy="536663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pl-PL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Animacja aż do pianki mlecznej</a:t>
            </a:r>
            <a:endParaRPr lang="de-CH" sz="3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7"/>
          <a:stretch/>
        </p:blipFill>
        <p:spPr>
          <a:xfrm>
            <a:off x="-1" y="838198"/>
            <a:ext cx="12192001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2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5275" y="150768"/>
            <a:ext cx="11887200" cy="536663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sv-SE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Wzornictwo w najlepszym wydaniu</a:t>
            </a:r>
            <a:endParaRPr lang="de-CH" sz="3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5" b="3386"/>
          <a:stretch/>
        </p:blipFill>
        <p:spPr>
          <a:xfrm>
            <a:off x="0" y="838199"/>
            <a:ext cx="12192000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-1687" y="0"/>
            <a:ext cx="12193687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155275" y="150768"/>
            <a:ext cx="11887200" cy="536663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sv-SE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Wzornictwo w najlepszym wydaniu</a:t>
            </a:r>
            <a:endParaRPr lang="de-CH" sz="3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 b="14927"/>
          <a:stretch/>
        </p:blipFill>
        <p:spPr>
          <a:xfrm>
            <a:off x="0" y="838199"/>
            <a:ext cx="12192000" cy="601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/>
          <p:nvPr/>
        </p:nvSpPr>
        <p:spPr>
          <a:xfrm>
            <a:off x="152400" y="159026"/>
            <a:ext cx="11887201" cy="838200"/>
          </a:xfrm>
          <a:custGeom>
            <a:avLst/>
            <a:gdLst/>
            <a:ahLst/>
            <a:cxnLst/>
            <a:rect l="l" t="t" r="r" b="b"/>
            <a:pathLst>
              <a:path w="8686165" h="971550">
                <a:moveTo>
                  <a:pt x="0" y="0"/>
                </a:moveTo>
                <a:lnTo>
                  <a:pt x="8685887" y="0"/>
                </a:lnTo>
                <a:lnTo>
                  <a:pt x="8685887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solidFill>
            <a:srgbClr val="737780">
              <a:alpha val="749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304800" y="318996"/>
            <a:ext cx="11887200" cy="518260"/>
          </a:xfrm>
          <a:prstGeom prst="rect">
            <a:avLst/>
          </a:prstGeom>
        </p:spPr>
        <p:txBody>
          <a:bodyPr vert="horz" wrap="square" lIns="0" tIns="19472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l">
              <a:spcBef>
                <a:spcPts val="152"/>
              </a:spcBef>
            </a:pPr>
            <a:r>
              <a:rPr lang="de-CH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S8 - JURA Operating Experience (J.O.E.</a:t>
            </a:r>
            <a:r>
              <a:rPr lang="de-CH" sz="3600" kern="0" spc="47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de-CH" sz="3600" kern="0" spc="4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b="11304"/>
          <a:stretch/>
        </p:blipFill>
        <p:spPr>
          <a:xfrm>
            <a:off x="3340665" y="1451112"/>
            <a:ext cx="551067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</Words>
  <Application>Microsoft Office PowerPoint</Application>
  <PresentationFormat>Breitbild</PresentationFormat>
  <Paragraphs>43</Paragraphs>
  <Slides>10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Jura Elektroapparate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Raphael Schneider</dc:creator>
  <cp:lastModifiedBy>Lehrling Marketing2</cp:lastModifiedBy>
  <cp:revision>80</cp:revision>
  <cp:lastPrinted>2018-07-12T09:06:27Z</cp:lastPrinted>
  <dcterms:created xsi:type="dcterms:W3CDTF">2018-06-27T06:46:12Z</dcterms:created>
  <dcterms:modified xsi:type="dcterms:W3CDTF">2020-07-01T11:18:15Z</dcterms:modified>
</cp:coreProperties>
</file>